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67" r:id="rId2"/>
    <p:sldId id="257" r:id="rId3"/>
    <p:sldId id="300" r:id="rId4"/>
    <p:sldId id="268" r:id="rId5"/>
    <p:sldId id="308" r:id="rId6"/>
    <p:sldId id="312" r:id="rId7"/>
    <p:sldId id="310" r:id="rId8"/>
    <p:sldId id="311" r:id="rId9"/>
    <p:sldId id="313" r:id="rId10"/>
    <p:sldId id="314" r:id="rId11"/>
    <p:sldId id="315" r:id="rId12"/>
    <p:sldId id="296" r:id="rId13"/>
    <p:sldId id="271" r:id="rId14"/>
    <p:sldId id="316" r:id="rId15"/>
    <p:sldId id="317" r:id="rId16"/>
    <p:sldId id="318" r:id="rId17"/>
    <p:sldId id="319" r:id="rId18"/>
    <p:sldId id="320" r:id="rId19"/>
    <p:sldId id="321" r:id="rId20"/>
    <p:sldId id="323" r:id="rId21"/>
    <p:sldId id="322" r:id="rId22"/>
    <p:sldId id="324" r:id="rId23"/>
    <p:sldId id="325" r:id="rId24"/>
    <p:sldId id="326" r:id="rId25"/>
    <p:sldId id="28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95947-D222-4A2B-AFD0-3D2C903D9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78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F0345-C95D-40B3-B3CF-79EE67F10AC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ED13-D53D-4B31-9200-E17082306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895600" y="2438400"/>
            <a:ext cx="304800" cy="3048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3810000" y="2438400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438400" y="2438400"/>
            <a:ext cx="304800" cy="3048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267200" y="2438400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724400" y="2438400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5181600" y="2438400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638800" y="2438400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6096000" y="2438400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6553200" y="2438400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2A5C"/>
          </a:solidFill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52B5"/>
        </a:buClr>
        <a:buChar char="•"/>
        <a:defRPr sz="3200">
          <a:solidFill>
            <a:srgbClr val="002A5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4CD37"/>
        </a:buClr>
        <a:buFont typeface="Arial" charset="0"/>
        <a:buChar char="–"/>
        <a:defRPr sz="2800">
          <a:solidFill>
            <a:srgbClr val="002A5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Char char="•"/>
        <a:defRPr sz="2400">
          <a:solidFill>
            <a:srgbClr val="002A5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2A5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52B5"/>
        </a:buClr>
        <a:buFont typeface="Arial" charset="0"/>
        <a:buChar char="»"/>
        <a:defRPr sz="2000">
          <a:solidFill>
            <a:srgbClr val="002A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2B5"/>
        </a:buClr>
        <a:buFont typeface="Arial" charset="0"/>
        <a:buChar char="»"/>
        <a:defRPr sz="2000">
          <a:solidFill>
            <a:srgbClr val="002A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2B5"/>
        </a:buClr>
        <a:buFont typeface="Arial" charset="0"/>
        <a:buChar char="»"/>
        <a:defRPr sz="2000">
          <a:solidFill>
            <a:srgbClr val="002A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2B5"/>
        </a:buClr>
        <a:buFont typeface="Arial" charset="0"/>
        <a:buChar char="»"/>
        <a:defRPr sz="2000">
          <a:solidFill>
            <a:srgbClr val="002A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2B5"/>
        </a:buClr>
        <a:buFont typeface="Arial" charset="0"/>
        <a:buChar char="»"/>
        <a:defRPr sz="2000">
          <a:solidFill>
            <a:srgbClr val="002A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143001"/>
          </a:xfrm>
        </p:spPr>
        <p:txBody>
          <a:bodyPr/>
          <a:lstStyle/>
          <a:p>
            <a:r>
              <a:rPr lang="en-US" sz="4000" dirty="0"/>
              <a:t> </a:t>
            </a:r>
            <a:r>
              <a:rPr lang="en-US" sz="3600" dirty="0" smtClean="0"/>
              <a:t>EPA Update on Pesticide</a:t>
            </a:r>
            <a:br>
              <a:rPr lang="en-US" sz="3600" dirty="0" smtClean="0"/>
            </a:br>
            <a:r>
              <a:rPr lang="en-US" sz="3600" dirty="0" smtClean="0"/>
              <a:t>Worker Safety Issues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611563"/>
            <a:ext cx="27432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February 7, 2013</a:t>
            </a:r>
            <a:endParaRPr lang="en-US" sz="2000" dirty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819400" y="3078163"/>
            <a:ext cx="304800" cy="3048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733800" y="3078163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276600" y="3078163"/>
            <a:ext cx="304800" cy="3048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2362200" y="3078163"/>
            <a:ext cx="304800" cy="3048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191000" y="3078163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648200" y="3078163"/>
            <a:ext cx="304800" cy="3048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105400" y="3078163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5562600" y="3078163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6019800" y="3078163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477000" y="3078163"/>
            <a:ext cx="304800" cy="3048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600200" y="5334000"/>
            <a:ext cx="541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2A5C"/>
                </a:solidFill>
                <a:latin typeface="Arial Rounded MT Bold" pitchFamily="34" charset="0"/>
              </a:rPr>
              <a:t>Richard Pont</a:t>
            </a:r>
            <a:endParaRPr lang="en-US" dirty="0">
              <a:solidFill>
                <a:srgbClr val="002A5C"/>
              </a:solidFill>
              <a:latin typeface="Arial Rounded MT Bold" pitchFamily="34" charset="0"/>
            </a:endParaRPr>
          </a:p>
          <a:p>
            <a:pPr algn="ctr"/>
            <a:r>
              <a:rPr lang="en-US" dirty="0" smtClean="0">
                <a:solidFill>
                  <a:srgbClr val="002A5C"/>
                </a:solidFill>
                <a:latin typeface="Arial Rounded MT Bold" pitchFamily="34" charset="0"/>
              </a:rPr>
              <a:t>Certification and Worker Protection Branch </a:t>
            </a:r>
            <a:endParaRPr lang="en-US" dirty="0">
              <a:solidFill>
                <a:srgbClr val="002A5C"/>
              </a:solidFill>
              <a:latin typeface="Arial Rounded MT Bold" pitchFamily="34" charset="0"/>
            </a:endParaRPr>
          </a:p>
          <a:p>
            <a:pPr algn="ctr"/>
            <a:r>
              <a:rPr lang="en-US" dirty="0">
                <a:solidFill>
                  <a:srgbClr val="002A5C"/>
                </a:solidFill>
                <a:latin typeface="Arial Rounded MT Bold" pitchFamily="34" charset="0"/>
              </a:rPr>
              <a:t>Office of Pesticide </a:t>
            </a:r>
            <a:r>
              <a:rPr lang="en-US" dirty="0" smtClean="0">
                <a:solidFill>
                  <a:srgbClr val="002A5C"/>
                </a:solidFill>
                <a:latin typeface="Arial Rounded MT Bold" pitchFamily="34" charset="0"/>
              </a:rPr>
              <a:t>Programs</a:t>
            </a:r>
            <a:endParaRPr lang="en-US" dirty="0">
              <a:solidFill>
                <a:srgbClr val="002A5C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Worker Safety Rule Revisions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b="1" dirty="0" smtClean="0"/>
              <a:t> C&amp;T Proposals Under Consideration 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1910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438400" y="1524000"/>
            <a:ext cx="6705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Applicator Competency</a:t>
            </a: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more stringent minimum certification requirements for private applicators</a:t>
            </a: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minimum age for certification</a:t>
            </a: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federal standards for recertification programs</a:t>
            </a: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certification requirements for specific uses/application methods (e.g., fumigation, aerial, LPCs)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protections for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on-certified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persons working under the supervision (UTS) of a certified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applicator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minimum age requirements for persons applying UTS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requirements for training, communications, and recordkeeping of UTS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applicators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6263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CD37"/>
              </a:buClr>
              <a:buSzTx/>
              <a:buFont typeface="Arial" charset="0"/>
              <a:buChar char="–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Worker Safety Rule Revisions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b="1" dirty="0" smtClean="0"/>
              <a:t> C&amp;T Proposals Under Consideration 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1910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438400" y="1905000"/>
            <a:ext cx="6248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program </a:t>
            </a:r>
            <a:r>
              <a:rPr lang="en-US" sz="2000" b="1" kern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fficiency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kern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dministration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Revise tribal certification plan requirements to better address state/tribal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issues and realities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Require RUP dealer recordkeeping</a:t>
            </a:r>
          </a:p>
          <a:p>
            <a:pPr marL="633413" lvl="1" indent="-176213">
              <a:spcBef>
                <a:spcPct val="20000"/>
              </a:spcBef>
              <a:buClr>
                <a:srgbClr val="0052B5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Revise reporting requirements to improve ability to measure program success</a:t>
            </a:r>
          </a:p>
          <a:p>
            <a:pPr marL="576263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CD37"/>
              </a:buClr>
              <a:buSzTx/>
              <a:buFont typeface="Arial" charset="0"/>
              <a:buChar char="–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200" dirty="0" smtClean="0"/>
              <a:t>Other Key Worker </a:t>
            </a:r>
            <a:r>
              <a:rPr lang="en-US" sz="3200" dirty="0" smtClean="0"/>
              <a:t>Safety</a:t>
            </a:r>
            <a:br>
              <a:rPr lang="en-US" sz="3200" dirty="0" smtClean="0"/>
            </a:br>
            <a:r>
              <a:rPr lang="en-US" sz="3200" dirty="0" smtClean="0"/>
              <a:t>Projects and </a:t>
            </a:r>
            <a:r>
              <a:rPr lang="en-US" sz="3200" dirty="0" smtClean="0"/>
              <a:t>Activities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600200"/>
            <a:ext cx="6248400" cy="47244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Revision of EPA's "Recognition and Management of Pesticide Poisoning"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Enhancement of </a:t>
            </a:r>
            <a:r>
              <a:rPr lang="en-US" sz="2800" dirty="0" smtClean="0"/>
              <a:t>the Certification Plan and Reporting Database (CPARD) and expansion for Pesticide Safety Education Program (PSEP) reporting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9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38200" y="3810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What is the RMPP?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Picture 2" descr="pestc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905000"/>
            <a:ext cx="3152775" cy="3930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828800" y="2438400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What is CPARD?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43000" y="1905000"/>
            <a:ext cx="8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"CPARD is AWESOME!"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	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-  Jack Peterson, Associate Director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   Arizona Dept. of Agriculture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What is CPARD?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6324600" cy="41148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CPARD is a </a:t>
            </a:r>
            <a:r>
              <a:rPr lang="en-US" sz="2800" dirty="0"/>
              <a:t>collaborative effort between NASDA and U.S. </a:t>
            </a:r>
            <a:r>
              <a:rPr lang="en-US" sz="2800" dirty="0" smtClean="0"/>
              <a:t>EPA to maintain a </a:t>
            </a:r>
            <a:r>
              <a:rPr lang="en-US" sz="2800" dirty="0"/>
              <a:t>standardized electronic database </a:t>
            </a:r>
            <a:r>
              <a:rPr lang="en-US" sz="2800" dirty="0" smtClean="0"/>
              <a:t>to house State, Tribal and Federal agency certification plans </a:t>
            </a:r>
            <a:r>
              <a:rPr lang="en-US" sz="2800" dirty="0"/>
              <a:t>and </a:t>
            </a:r>
            <a:r>
              <a:rPr lang="en-US" sz="2800" dirty="0" smtClean="0"/>
              <a:t>enable Web-based reporting of required annual </a:t>
            </a:r>
            <a:r>
              <a:rPr lang="en-US" sz="2800" dirty="0"/>
              <a:t>certification data to U.S. EPA. 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What is CPARD?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6324600" cy="41148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The database combines the requirements of 40 CFR Part 171.7 (Submission and approval of state plans for certification of commercial and private applicators of restricted-use pesticides), and the parts of the EPA Form 5700–33H used for annual C&amp;T reporting. </a:t>
            </a:r>
          </a:p>
          <a:p>
            <a:endParaRPr lang="en-US" sz="28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f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28600"/>
            <a:ext cx="2057400" cy="3299604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67200" y="106680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§ 171.7 Submission and approval of State plans for certification of commercial and private applicators of restricted use pesticides.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If any State, at any time, desires to certify applicators of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restricted use pesticides, the Governor of that State shall submit a State plan for that purpose. The Administrator shall approve the plan submitted by any State, or any modification thereof, if the plan in his judgment‑‑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3733800"/>
          <a:ext cx="6096000" cy="2368155"/>
        </p:xfrm>
        <a:graphic>
          <a:graphicData uri="http://schemas.openxmlformats.org/drawingml/2006/table">
            <a:tbl>
              <a:tblPr/>
              <a:tblGrid>
                <a:gridCol w="691745"/>
                <a:gridCol w="691745"/>
                <a:gridCol w="374141"/>
                <a:gridCol w="374141"/>
                <a:gridCol w="299313"/>
                <a:gridCol w="297234"/>
                <a:gridCol w="301807"/>
                <a:gridCol w="410723"/>
                <a:gridCol w="337142"/>
                <a:gridCol w="294740"/>
                <a:gridCol w="335895"/>
                <a:gridCol w="335895"/>
                <a:gridCol w="341715"/>
                <a:gridCol w="330491"/>
                <a:gridCol w="335895"/>
                <a:gridCol w="343378"/>
              </a:tblGrid>
              <a:tr h="269381">
                <a:tc gridSpan="16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800" b="1" dirty="0">
                          <a:latin typeface="Arial"/>
                          <a:ea typeface="Times New Roman"/>
                          <a:cs typeface="Times New Roman"/>
                        </a:rPr>
                        <a:t>CERTIFICATION AND TRAINING ACCOMPLISHMENTS THIS REPORTING PERIOD</a:t>
                      </a:r>
                      <a:endParaRPr lang="en-US" sz="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381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 New Roman"/>
                        </a:rPr>
                        <a:t>State: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700" b="1">
                          <a:latin typeface="Arial"/>
                          <a:ea typeface="Times New Roman"/>
                          <a:cs typeface="Times New Roman"/>
                        </a:rPr>
                        <a:t>Fiscal Year: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700" b="1">
                          <a:latin typeface="Arial"/>
                          <a:ea typeface="Times New Roman"/>
                          <a:cs typeface="Times New Roman"/>
                        </a:rPr>
                        <a:t>Reporting Period: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201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>
                          <a:latin typeface="Arial"/>
                          <a:ea typeface="Times New Roman"/>
                          <a:cs typeface="Times New Roman"/>
                        </a:rPr>
                        <a:t>Certification Accomplishments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Private Applicators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Commercial Applicators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Agricultural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Forest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Ornamental and Turf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Seed treatment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Aquatic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Right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of Way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Industrial, Institutional, Structural, Health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Public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Health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Regulatory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Demonstration and research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 b="1"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Plant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500">
                          <a:latin typeface="Arial"/>
                          <a:ea typeface="Times New Roman"/>
                          <a:cs typeface="Times New Roman"/>
                        </a:rPr>
                        <a:t>Animal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27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Arial"/>
                          <a:ea typeface="Times New Roman"/>
                          <a:cs typeface="Times New Roman"/>
                        </a:rPr>
                        <a:t>Training Sessions participated in</a:t>
                      </a:r>
                      <a:endParaRPr lang="en-US" sz="8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 dirty="0">
                          <a:latin typeface="Arial"/>
                          <a:ea typeface="Times New Roman"/>
                          <a:cs typeface="Times New Roman"/>
                        </a:rPr>
                        <a:t> or Monitored</a:t>
                      </a:r>
                      <a:endParaRPr lang="en-US" sz="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>
                          <a:latin typeface="Arial"/>
                          <a:ea typeface="Times New Roman"/>
                          <a:cs typeface="Times New Roman"/>
                        </a:rPr>
                        <a:t>Applicators Certified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>
                          <a:latin typeface="Arial"/>
                          <a:ea typeface="Times New Roman"/>
                          <a:cs typeface="Times New Roman"/>
                        </a:rPr>
                        <a:t>Applicators Recertified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>
                          <a:latin typeface="Arial"/>
                          <a:ea typeface="Times New Roman"/>
                          <a:cs typeface="Times New Roman"/>
                        </a:rPr>
                        <a:t>Total Applicators Holding a Valid Certification as of Sept. 30th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600" b="1">
                          <a:latin typeface="Arial"/>
                          <a:ea typeface="Times New Roman"/>
                          <a:cs typeface="Times New Roman"/>
                        </a:rPr>
                        <a:t>Recertification Period </a:t>
                      </a:r>
                      <a:r>
                        <a:rPr lang="en-US" sz="600" b="1" i="1">
                          <a:latin typeface="Arial"/>
                          <a:ea typeface="Times New Roman"/>
                          <a:cs typeface="Times New Roman"/>
                        </a:rPr>
                        <a:t>(in years)</a:t>
                      </a: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966" marR="14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172200" cy="4221163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dirty="0" smtClean="0"/>
              <a:t>Overview of EPA's Pesticide Worker Safety Program</a:t>
            </a:r>
          </a:p>
          <a:p>
            <a:r>
              <a:rPr lang="en-US" dirty="0" smtClean="0"/>
              <a:t>Update on Proposed Worker Safety Rule Revisions </a:t>
            </a:r>
            <a:endParaRPr lang="en-US" dirty="0"/>
          </a:p>
          <a:p>
            <a:r>
              <a:rPr lang="en-US" dirty="0" smtClean="0"/>
              <a:t>Other Key Worker Safety Projects and Activities</a:t>
            </a:r>
          </a:p>
          <a:p>
            <a:r>
              <a:rPr lang="en-US" dirty="0" smtClean="0"/>
              <a:t>New/Emerging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44422"/>
            <a:ext cx="4495800" cy="530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What is CPARD?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6705600" cy="44958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CPARD simplifies and standardizes the processes for submitting, reviewing, approving and maintaining certification plans and annual reporting information</a:t>
            </a:r>
          </a:p>
          <a:p>
            <a:r>
              <a:rPr lang="en-US" sz="2800" dirty="0" smtClean="0"/>
              <a:t>Benefits states, tribes, territories and federal agencies, as well as EPA HQs and regional offices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200" dirty="0" smtClean="0"/>
              <a:t>Other Key Worker </a:t>
            </a:r>
            <a:r>
              <a:rPr lang="en-US" sz="3200" dirty="0" smtClean="0"/>
              <a:t>Safety</a:t>
            </a:r>
            <a:br>
              <a:rPr lang="en-US" sz="3200" dirty="0" smtClean="0"/>
            </a:br>
            <a:r>
              <a:rPr lang="en-US" sz="3200" dirty="0" smtClean="0"/>
              <a:t>Projects and </a:t>
            </a:r>
            <a:r>
              <a:rPr lang="en-US" sz="3200" dirty="0" smtClean="0"/>
              <a:t>Activities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676400"/>
            <a:ext cx="6324600" cy="46482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Supporting development of rodenticide training materials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Supporting soil fumigant training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Continuing effective partnerships to advance program goals</a:t>
            </a:r>
          </a:p>
          <a:p>
            <a:pPr lvl="1"/>
            <a:r>
              <a:rPr lang="en-US" dirty="0" smtClean="0"/>
              <a:t>NASDARF, AFOP, NPIC, NIOSH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9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000" dirty="0" smtClean="0"/>
              <a:t>Emerging Worker Safety Issues</a:t>
            </a:r>
            <a:endParaRPr 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543800" cy="11430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400" dirty="0" smtClean="0"/>
              <a:t>Concerns with handling (mixing) practices involving Water Soluble Packaging  (WSP) that negate the engineering controls of WSP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399"/>
            <a:ext cx="6019800" cy="337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739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000" dirty="0" smtClean="0"/>
              <a:t>Emerging Worker Safety Issues</a:t>
            </a:r>
            <a:endParaRPr 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600200"/>
            <a:ext cx="6477000" cy="48006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000" dirty="0" smtClean="0"/>
              <a:t>EPA working with AHETF to correct practice</a:t>
            </a:r>
            <a:endParaRPr lang="en-US" sz="2000" dirty="0" smtClean="0"/>
          </a:p>
          <a:p>
            <a:r>
              <a:rPr lang="en-US" sz="2000" dirty="0" smtClean="0"/>
              <a:t>Investigation </a:t>
            </a:r>
            <a:r>
              <a:rPr lang="en-US" sz="2000" dirty="0" smtClean="0"/>
              <a:t>determined this is a localized practice based on </a:t>
            </a:r>
            <a:r>
              <a:rPr lang="en-US" sz="2000" dirty="0" smtClean="0"/>
              <a:t>cold water </a:t>
            </a:r>
            <a:r>
              <a:rPr lang="en-US" sz="2000" dirty="0" smtClean="0"/>
              <a:t>that is hard in this region</a:t>
            </a:r>
          </a:p>
          <a:p>
            <a:r>
              <a:rPr lang="en-US" sz="2000" dirty="0" smtClean="0"/>
              <a:t>First </a:t>
            </a:r>
            <a:r>
              <a:rPr lang="en-US" sz="2000" dirty="0" smtClean="0"/>
              <a:t>generation </a:t>
            </a:r>
            <a:r>
              <a:rPr lang="en-US" sz="2000" dirty="0" smtClean="0"/>
              <a:t>WSPs </a:t>
            </a:r>
            <a:r>
              <a:rPr lang="en-US" sz="2000" dirty="0" smtClean="0"/>
              <a:t>did not dissolve well</a:t>
            </a:r>
          </a:p>
          <a:p>
            <a:r>
              <a:rPr lang="en-US" sz="2000" dirty="0" smtClean="0"/>
              <a:t>Baskets </a:t>
            </a:r>
            <a:r>
              <a:rPr lang="en-US" sz="2000" dirty="0" smtClean="0"/>
              <a:t>common in orchard sprayers to keep solid materials out </a:t>
            </a:r>
            <a:r>
              <a:rPr lang="en-US" sz="2000" dirty="0" smtClean="0"/>
              <a:t>of spray </a:t>
            </a:r>
            <a:r>
              <a:rPr lang="en-US" sz="2000" dirty="0" smtClean="0"/>
              <a:t>solution</a:t>
            </a:r>
          </a:p>
          <a:p>
            <a:r>
              <a:rPr lang="en-US" sz="2000" dirty="0" smtClean="0"/>
              <a:t>Current </a:t>
            </a:r>
            <a:r>
              <a:rPr lang="en-US" sz="2000" dirty="0" smtClean="0"/>
              <a:t>WSP technology does not present a dissolving </a:t>
            </a:r>
            <a:r>
              <a:rPr lang="en-US" sz="2000" dirty="0" smtClean="0"/>
              <a:t>problem in </a:t>
            </a:r>
            <a:r>
              <a:rPr lang="en-US" sz="2000" dirty="0" smtClean="0"/>
              <a:t>cold hard water</a:t>
            </a:r>
          </a:p>
          <a:p>
            <a:r>
              <a:rPr lang="en-US" sz="2000" dirty="0" smtClean="0"/>
              <a:t>EPA will be working with AHETF to </a:t>
            </a:r>
            <a:r>
              <a:rPr lang="en-US" sz="2000" dirty="0" smtClean="0"/>
              <a:t>improve instructions on </a:t>
            </a:r>
            <a:r>
              <a:rPr lang="en-US" sz="2000" dirty="0" smtClean="0"/>
              <a:t>WSP pesticide </a:t>
            </a:r>
            <a:r>
              <a:rPr lang="en-US" sz="2000" dirty="0" smtClean="0"/>
              <a:t>labels</a:t>
            </a:r>
          </a:p>
          <a:p>
            <a:r>
              <a:rPr lang="en-US" sz="2000" dirty="0" smtClean="0"/>
              <a:t>Need to </a:t>
            </a:r>
            <a:r>
              <a:rPr lang="en-US" sz="2000" dirty="0" smtClean="0"/>
              <a:t>work with </a:t>
            </a:r>
            <a:r>
              <a:rPr lang="en-US" sz="2000" dirty="0" smtClean="0"/>
              <a:t>states and PSEP </a:t>
            </a:r>
            <a:r>
              <a:rPr lang="en-US" sz="2000" dirty="0" smtClean="0"/>
              <a:t>trainers to improve work practices with </a:t>
            </a:r>
            <a:r>
              <a:rPr lang="en-US" sz="2000" dirty="0" smtClean="0"/>
              <a:t>WSP</a:t>
            </a:r>
          </a:p>
          <a:p>
            <a:r>
              <a:rPr lang="en-US" sz="2000" b="1" dirty="0" smtClean="0"/>
              <a:t>TEACHABLE MOMENT!</a:t>
            </a:r>
            <a:endParaRPr lang="en-US" sz="2000" b="1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9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0" y="2133600"/>
            <a:ext cx="45720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Questions?</a:t>
            </a:r>
          </a:p>
          <a:p>
            <a:pPr>
              <a:lnSpc>
                <a:spcPct val="150000"/>
              </a:lnSpc>
            </a:pP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sz="4000" dirty="0" smtClean="0"/>
              <a:t>EPA's Worker Safety Program</a:t>
            </a:r>
            <a:endParaRPr lang="en-US" sz="4000" dirty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0" y="1524000"/>
            <a:ext cx="7315200" cy="14465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Strategic Mission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  <a:p>
            <a:pPr eaLnBrk="0" hangingPunct="0"/>
            <a:endParaRPr lang="en-US" sz="800" dirty="0">
              <a:solidFill>
                <a:srgbClr val="000000"/>
              </a:solidFill>
              <a:cs typeface="Arial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cs typeface="Arial" charset="0"/>
              </a:rPr>
              <a:t>Protect public health and the environment through programs that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ensure 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agricultural worker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safety,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pesticide applicator competence to use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pesticides safely and effectively, and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health care providers capable of recognizing and managing pesticide poisoning.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438400" y="3124201"/>
            <a:ext cx="6477000" cy="304698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Priority Objectives</a:t>
            </a:r>
          </a:p>
          <a:p>
            <a:pPr eaLnBrk="0" hangingPunct="0"/>
            <a:endParaRPr lang="en-US" sz="1600" dirty="0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 Agricultural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worker protection program with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provisions to enhance    pesticide safety training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minimize pesticide exposure, and increase hazard communication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 Applicator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certification program with valid competency &amp; safety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standards for occupational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pesticide users.</a:t>
            </a:r>
          </a:p>
          <a:p>
            <a:pPr eaLnBrk="0" hangingPunct="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 Health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care provider networks capable of recognizing and managing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pesticide poisoning.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Effective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container / containment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program.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Expanded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network of partners (domestic, international, public, private)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with the capacity </a:t>
            </a:r>
            <a:r>
              <a:rPr lang="en-US" sz="1600" dirty="0">
                <a:solidFill>
                  <a:srgbClr val="000000"/>
                </a:solidFill>
                <a:cs typeface="Arial" charset="0"/>
              </a:rPr>
              <a:t>to engage in pesticide safety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activities.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Pesticide Worker Safety Program Goals are Achieved Through a Broad Range of Program Activities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6705600" cy="46482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000" dirty="0" smtClean="0"/>
              <a:t>Implementation of two related pesticide worker safety regulations</a:t>
            </a:r>
          </a:p>
          <a:p>
            <a:pPr lvl="1"/>
            <a:r>
              <a:rPr lang="en-US" sz="1800" dirty="0" smtClean="0"/>
              <a:t>Worker Protection Standard Rule (Part 170)</a:t>
            </a:r>
          </a:p>
          <a:p>
            <a:pPr lvl="1"/>
            <a:r>
              <a:rPr lang="en-US" sz="1800" dirty="0" smtClean="0"/>
              <a:t>Pesticide Applicator Certification Rule (Part 171)</a:t>
            </a:r>
          </a:p>
          <a:p>
            <a:r>
              <a:rPr lang="en-US" sz="2000" dirty="0" smtClean="0"/>
              <a:t>Guidance, training, and technical/program support for state regulators</a:t>
            </a:r>
          </a:p>
          <a:p>
            <a:r>
              <a:rPr lang="en-US" sz="2000" dirty="0" smtClean="0"/>
              <a:t>Development of program support materials and resources (training materials, exams, etc.)</a:t>
            </a:r>
          </a:p>
          <a:p>
            <a:r>
              <a:rPr lang="en-US" sz="2000" dirty="0" smtClean="0"/>
              <a:t>Multi-lingual, multi-media outreach to EJ populations</a:t>
            </a:r>
          </a:p>
          <a:p>
            <a:r>
              <a:rPr lang="en-US" sz="2000" dirty="0" smtClean="0"/>
              <a:t>Partnerships </a:t>
            </a:r>
            <a:r>
              <a:rPr lang="en-US" sz="2000" dirty="0" smtClean="0"/>
              <a:t>with a broad range of government and non government entities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000" dirty="0" smtClean="0"/>
              <a:t>Worker Safety Rule Revisions</a:t>
            </a:r>
            <a:endParaRPr lang="en-US" sz="40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Content Placeholder 14" descr="hurd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5695274" cy="3776214"/>
          </a:xfrm>
        </p:spPr>
      </p:pic>
      <p:sp>
        <p:nvSpPr>
          <p:cNvPr id="16" name="TextBox 15"/>
          <p:cNvSpPr txBox="1"/>
          <p:nvPr/>
        </p:nvSpPr>
        <p:spPr>
          <a:xfrm flipH="1">
            <a:off x="1447798" y="1524000"/>
            <a:ext cx="7391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2A5C"/>
                </a:solidFill>
                <a:latin typeface="Arial Rounded MT Bold"/>
                <a:ea typeface="+mj-ea"/>
                <a:cs typeface="+mj-cs"/>
              </a:rPr>
              <a:t>What is taking so long to get to proposal?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000" dirty="0" smtClean="0"/>
              <a:t>Worker Safety Rule Revisions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6324600" cy="39624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r>
              <a:rPr lang="en-US" sz="2800" dirty="0" smtClean="0"/>
              <a:t>Worker Protection Standard (WPS) rule revisions expected to be proposed late 2013</a:t>
            </a:r>
          </a:p>
          <a:p>
            <a:endParaRPr lang="en-US" sz="2800" dirty="0" smtClean="0"/>
          </a:p>
          <a:p>
            <a:r>
              <a:rPr lang="en-US" sz="2800" dirty="0" smtClean="0"/>
              <a:t>Pesticide Applicator Certification (C&amp;T) rule revisions expected to be proposed late 2014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Worker Safety Rule Revisions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b="1" dirty="0" smtClean="0"/>
              <a:t> WPS Proposals Under Consideration 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6324600" cy="39624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514600" y="1676400"/>
            <a:ext cx="640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effectiveness of worker and handler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training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Reduce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retraining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interval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Expand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training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content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Reduce/Eliminate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grace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period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trainer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competency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Establish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training recordkeeping</a:t>
            </a:r>
          </a:p>
          <a:p>
            <a:pPr marL="1028700" marR="0" lvl="1" indent="-3937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CD37"/>
              </a:buClr>
              <a:buSzTx/>
              <a:buFontTx/>
              <a:buNone/>
              <a:tabLst/>
              <a:defRPr/>
            </a:pPr>
            <a:endParaRPr kumimoji="0" lang="en-US" b="0" i="0" u="sng" strike="noStrike" kern="0" cap="none" spc="0" normalizeH="0" baseline="0" noProof="0" dirty="0" smtClean="0">
              <a:ln>
                <a:noFill/>
              </a:ln>
              <a:solidFill>
                <a:srgbClr val="002A5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52B5"/>
              </a:buClr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Restricted Entry Interval (REI)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protections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notifications to workers when directing early entry to a treated area </a:t>
            </a:r>
            <a:r>
              <a:rPr lang="en-US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(during </a:t>
            </a:r>
            <a:r>
              <a:rPr lang="en-US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REI)</a:t>
            </a:r>
            <a:endParaRPr lang="en-US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Limit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duration of early entry during agricultural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emergency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Mandate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warning signs for pesticide applications with certain REI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lengths.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content of warning signs for posting at treated areas during REI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Worker Safety Rule Revisions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b="1" dirty="0" smtClean="0"/>
              <a:t> WPS Proposals Under Consideration 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6324600" cy="39624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438400" y="1524000"/>
            <a:ext cx="6553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protections for workers during pesticide 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entry restricted areas for farms/forests similar to those in place for nurseries and greenhouses</a:t>
            </a: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hazard communication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protections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Expand information on application and hazard to be available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Specify when application information must be recorded and establish retention period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commercial applicators to notify agricultural employer of any changes in application, within specified time period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effectiveness of safety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information (i.e., poster)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Expand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content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to match expanded training points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Add requirement for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info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at decontamination supply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locations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protections for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crop advisor employees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PPE for entry during REI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Provide decontamination supplies</a:t>
            </a:r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Worker Safety Rule Revisions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b="1" dirty="0" smtClean="0"/>
              <a:t> WPS Proposals Under Consideration 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6324600" cy="3962400"/>
          </a:xfrm>
          <a:solidFill>
            <a:schemeClr val="bg1">
              <a:alpha val="67999"/>
            </a:schemeClr>
          </a:solidFill>
        </p:spPr>
        <p:txBody>
          <a:bodyPr/>
          <a:lstStyle/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1054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768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334000" y="1143000"/>
            <a:ext cx="152400" cy="152400"/>
          </a:xfrm>
          <a:prstGeom prst="ellipse">
            <a:avLst/>
          </a:prstGeom>
          <a:solidFill>
            <a:srgbClr val="0052B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562600" y="1143000"/>
            <a:ext cx="152400" cy="152400"/>
          </a:xfrm>
          <a:prstGeom prst="ellipse">
            <a:avLst/>
          </a:prstGeom>
          <a:solidFill>
            <a:srgbClr val="002A5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9624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1143000"/>
            <a:ext cx="152400" cy="152400"/>
          </a:xfrm>
          <a:prstGeom prst="ellipse">
            <a:avLst/>
          </a:prstGeom>
          <a:solidFill>
            <a:srgbClr val="04CD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4196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648200" y="1143000"/>
            <a:ext cx="152400" cy="15240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438400" y="1524000"/>
            <a:ext cx="670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Improve effectiveness of decontamination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supplies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eye flush water supply requirements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workers and handlers</a:t>
            </a:r>
          </a:p>
          <a:p>
            <a:pPr marL="609600" lvl="0" indent="-609600">
              <a:lnSpc>
                <a:spcPct val="90000"/>
              </a:lnSpc>
              <a:spcBef>
                <a:spcPct val="20000"/>
              </a:spcBef>
              <a:buClr>
                <a:srgbClr val="0052B5"/>
              </a:buClr>
              <a:defRPr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effectiveness of emergency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information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Specify information to be provided and time allowed to provide it</a:t>
            </a:r>
          </a:p>
          <a:p>
            <a:pPr marL="590550" lvl="0" indent="-5334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defRPr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protections for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children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Establish minimum age for worker entry under the REI 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Establish minimum age for handlers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defRPr/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more protective handler application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restrictions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handlers to cease application if persons are located in entry-restricted areas</a:t>
            </a: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</a:pP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Improve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protective </a:t>
            </a:r>
            <a:r>
              <a:rPr lang="en-US" b="1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equipment (PPE) protections</a:t>
            </a:r>
            <a:endParaRPr lang="en-US" b="1" kern="0" dirty="0" smtClean="0">
              <a:solidFill>
                <a:srgbClr val="002A5C"/>
              </a:solidFill>
              <a:latin typeface="Arial" pitchFamily="34" charset="0"/>
              <a:cs typeface="Arial" pitchFamily="34" charset="0"/>
            </a:endParaRP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Clarify requirements for closed systems to permit PPE exception</a:t>
            </a:r>
          </a:p>
          <a:p>
            <a:pPr marL="685800" lvl="1" indent="-228600">
              <a:lnSpc>
                <a:spcPct val="80000"/>
              </a:lnSpc>
              <a:spcBef>
                <a:spcPct val="20000"/>
              </a:spcBef>
              <a:buClr>
                <a:srgbClr val="0052B5"/>
              </a:buClr>
              <a:buFontTx/>
              <a:buChar char="•"/>
            </a:pPr>
            <a:r>
              <a:rPr lang="en-US" sz="1600" kern="0" dirty="0" smtClean="0">
                <a:solidFill>
                  <a:srgbClr val="002A5C"/>
                </a:solidFill>
                <a:latin typeface="Arial" pitchFamily="34" charset="0"/>
                <a:cs typeface="Arial" pitchFamily="34" charset="0"/>
              </a:rPr>
              <a:t>Require medical evaluation, fit testing, and training for handlers required to wear respirators</a:t>
            </a:r>
          </a:p>
        </p:txBody>
      </p:sp>
    </p:spTree>
    <p:extLst>
      <p:ext uri="{BB962C8B-B14F-4D97-AF65-F5344CB8AC3E}">
        <p14:creationId xmlns="" xmlns:p14="http://schemas.microsoft.com/office/powerpoint/2010/main" val="2228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A">
  <a:themeElements>
    <a:clrScheme name="EP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EPA</Template>
  <TotalTime>2590</TotalTime>
  <Words>1183</Words>
  <Application>Microsoft Office PowerPoint</Application>
  <PresentationFormat>On-screen Show (4:3)</PresentationFormat>
  <Paragraphs>207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EPA</vt:lpstr>
      <vt:lpstr> EPA Update on Pesticide Worker Safety Issues</vt:lpstr>
      <vt:lpstr>Overview</vt:lpstr>
      <vt:lpstr>EPA's Worker Safety Program</vt:lpstr>
      <vt:lpstr>Pesticide Worker Safety Program Goals are Achieved Through a Broad Range of Program Activities </vt:lpstr>
      <vt:lpstr>Worker Safety Rule Revisions</vt:lpstr>
      <vt:lpstr>Worker Safety Rule Revisions</vt:lpstr>
      <vt:lpstr>Worker Safety Rule Revisions  WPS Proposals Under Consideration </vt:lpstr>
      <vt:lpstr>Worker Safety Rule Revisions  WPS Proposals Under Consideration </vt:lpstr>
      <vt:lpstr>Worker Safety Rule Revisions  WPS Proposals Under Consideration </vt:lpstr>
      <vt:lpstr>Worker Safety Rule Revisions  C&amp;T Proposals Under Consideration </vt:lpstr>
      <vt:lpstr>Worker Safety Rule Revisions  C&amp;T Proposals Under Consideration </vt:lpstr>
      <vt:lpstr>Other Key Worker Safety Projects and Activities</vt:lpstr>
      <vt:lpstr>Slide 13</vt:lpstr>
      <vt:lpstr>Slide 14</vt:lpstr>
      <vt:lpstr>Slide 15</vt:lpstr>
      <vt:lpstr>What is CPARD? </vt:lpstr>
      <vt:lpstr>Slide 17</vt:lpstr>
      <vt:lpstr>What is CPARD? </vt:lpstr>
      <vt:lpstr>Slide 19</vt:lpstr>
      <vt:lpstr>Slide 20</vt:lpstr>
      <vt:lpstr>What is CPARD? </vt:lpstr>
      <vt:lpstr>Other Key Worker Safety Projects and Activities</vt:lpstr>
      <vt:lpstr>Emerging Worker Safety Issues</vt:lpstr>
      <vt:lpstr>Emerging Worker Safety Issues</vt:lpstr>
      <vt:lpstr>Slide 25</vt:lpstr>
    </vt:vector>
  </TitlesOfParts>
  <Company>EPA OPP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lparsons</dc:creator>
  <cp:lastModifiedBy>Richard Pont</cp:lastModifiedBy>
  <cp:revision>94</cp:revision>
  <dcterms:created xsi:type="dcterms:W3CDTF">2007-06-21T18:02:59Z</dcterms:created>
  <dcterms:modified xsi:type="dcterms:W3CDTF">2013-02-06T20:59:41Z</dcterms:modified>
</cp:coreProperties>
</file>